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6" r:id="rId3"/>
  </p:sldIdLst>
  <p:sldSz cx="7315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p:scale>
          <a:sx n="124" d="100"/>
          <a:sy n="124" d="100"/>
        </p:scale>
        <p:origin x="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C2306-CFCA-4153-A2D6-3B845D22BF20}" type="datetimeFigureOut">
              <a:rPr lang="en-US" smtClean="0"/>
              <a:t>6/15/2025</a:t>
            </a:fld>
            <a:endParaRPr lang="en-US"/>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4B045-59FA-4B7A-95DC-6E1602487FFD}" type="slidenum">
              <a:rPr lang="en-US" smtClean="0"/>
              <a:t>‹#›</a:t>
            </a:fld>
            <a:endParaRPr lang="en-US"/>
          </a:p>
        </p:txBody>
      </p:sp>
    </p:spTree>
    <p:extLst>
      <p:ext uri="{BB962C8B-B14F-4D97-AF65-F5344CB8AC3E}">
        <p14:creationId xmlns:p14="http://schemas.microsoft.com/office/powerpoint/2010/main" val="272632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22A1A4-9871-462C-A8D5-7D37A21BCDCE}"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203442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2A1A4-9871-462C-A8D5-7D37A21BCDCE}"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179736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2A1A4-9871-462C-A8D5-7D37A21BCDCE}"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384289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31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2A1A4-9871-462C-A8D5-7D37A21BCDCE}"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248025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2A1A4-9871-462C-A8D5-7D37A21BCDCE}" type="datetimeFigureOut">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33327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22A1A4-9871-462C-A8D5-7D37A21BCDCE}"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358063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22A1A4-9871-462C-A8D5-7D37A21BCDCE}" type="datetimeFigureOut">
              <a:rPr lang="en-US" smtClean="0"/>
              <a:t>6/15/2025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77969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22A1A4-9871-462C-A8D5-7D37A21BCDCE}" type="datetimeFigureOut">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37436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2A1A4-9871-462C-A8D5-7D37A21BCDCE}" type="datetimeFigureOut">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329926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22A1A4-9871-462C-A8D5-7D37A21BCDCE}"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53434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22A1A4-9871-462C-A8D5-7D37A21BCDCE}" type="datetimeFigureOut">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D762-8694-4898-A2D6-BE6E27EA38FF}" type="slidenum">
              <a:rPr lang="en-US" smtClean="0"/>
              <a:t>‹#›</a:t>
            </a:fld>
            <a:endParaRPr lang="en-US"/>
          </a:p>
        </p:txBody>
      </p:sp>
    </p:spTree>
    <p:extLst>
      <p:ext uri="{BB962C8B-B14F-4D97-AF65-F5344CB8AC3E}">
        <p14:creationId xmlns:p14="http://schemas.microsoft.com/office/powerpoint/2010/main" val="167460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82000"/>
                  </a:schemeClr>
                </a:solidFill>
              </a:defRPr>
            </a:lvl1pPr>
          </a:lstStyle>
          <a:p>
            <a:fld id="{A922A1A4-9871-462C-A8D5-7D37A21BCDCE}" type="datetimeFigureOut">
              <a:rPr lang="en-US" smtClean="0"/>
              <a:t>6/15/2025</a:t>
            </a:fld>
            <a:endParaRPr lang="en-US"/>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960">
                <a:solidFill>
                  <a:schemeClr val="tx1">
                    <a:tint val="82000"/>
                  </a:schemeClr>
                </a:solidFill>
              </a:defRPr>
            </a:lvl1pPr>
          </a:lstStyle>
          <a:p>
            <a:fld id="{32E2D762-8694-4898-A2D6-BE6E27EA38FF}" type="slidenum">
              <a:rPr lang="en-US" smtClean="0"/>
              <a:t>‹#›</a:t>
            </a:fld>
            <a:endParaRPr lang="en-US"/>
          </a:p>
        </p:txBody>
      </p:sp>
    </p:spTree>
    <p:extLst>
      <p:ext uri="{BB962C8B-B14F-4D97-AF65-F5344CB8AC3E}">
        <p14:creationId xmlns:p14="http://schemas.microsoft.com/office/powerpoint/2010/main" val="365115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lily.globa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info@storpartners.com" TargetMode="External"/><Relationship Id="rId2" Type="http://schemas.openxmlformats.org/officeDocument/2006/relationships/hyperlink" Target="mailto:rsmolarz@medmoney.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rsmolarz@rsmolarz.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alphaModFix amt="43000"/>
          </a:blip>
          <a:srcRect l="20896" r="12927"/>
          <a:stretch>
            <a:fillRect/>
          </a:stretch>
        </p:blipFill>
        <p:spPr>
          <a:xfrm>
            <a:off x="228678" y="-28738"/>
            <a:ext cx="7145079" cy="10087138"/>
          </a:xfrm>
          <a:prstGeom prst="rect">
            <a:avLst/>
          </a:prstGeom>
        </p:spPr>
      </p:pic>
      <p:sp>
        <p:nvSpPr>
          <p:cNvPr id="4" name="Text 1"/>
          <p:cNvSpPr/>
          <p:nvPr/>
        </p:nvSpPr>
        <p:spPr>
          <a:xfrm>
            <a:off x="515340" y="279037"/>
            <a:ext cx="6086409" cy="495062"/>
          </a:xfrm>
          <a:prstGeom prst="rect">
            <a:avLst/>
          </a:prstGeom>
          <a:noFill/>
          <a:ln/>
        </p:spPr>
        <p:txBody>
          <a:bodyPr wrap="none" lIns="0" tIns="0" rIns="0" bIns="0" rtlCol="0" anchor="t"/>
          <a:lstStyle/>
          <a:p>
            <a:pPr>
              <a:lnSpc>
                <a:spcPts val="3850"/>
              </a:lnSpc>
            </a:pPr>
            <a:r>
              <a:rPr lang="en-US" sz="3117" dirty="0">
                <a:solidFill>
                  <a:srgbClr val="020202"/>
                </a:solidFill>
                <a:latin typeface="PT Serif" pitchFamily="34" charset="0"/>
                <a:ea typeface="PT Serif" pitchFamily="34" charset="-122"/>
                <a:cs typeface="PT Serif" pitchFamily="34" charset="-120"/>
              </a:rPr>
              <a:t>Media Kit</a:t>
            </a:r>
            <a:endParaRPr lang="en-US" sz="3117" dirty="0"/>
          </a:p>
        </p:txBody>
      </p:sp>
      <p:pic>
        <p:nvPicPr>
          <p:cNvPr id="5" name="Image 1" descr="preencoded.png"/>
          <p:cNvPicPr>
            <a:picLocks noChangeAspect="1"/>
          </p:cNvPicPr>
          <p:nvPr/>
        </p:nvPicPr>
        <p:blipFill>
          <a:blip r:embed="rId4"/>
          <a:stretch>
            <a:fillRect/>
          </a:stretch>
        </p:blipFill>
        <p:spPr>
          <a:xfrm>
            <a:off x="-138673" y="796729"/>
            <a:ext cx="3287642" cy="3667970"/>
          </a:xfrm>
          <a:prstGeom prst="rect">
            <a:avLst/>
          </a:prstGeom>
        </p:spPr>
      </p:pic>
      <p:sp>
        <p:nvSpPr>
          <p:cNvPr id="6" name="Text 2"/>
          <p:cNvSpPr/>
          <p:nvPr/>
        </p:nvSpPr>
        <p:spPr>
          <a:xfrm>
            <a:off x="132666" y="4524388"/>
            <a:ext cx="3353236" cy="488150"/>
          </a:xfrm>
          <a:prstGeom prst="rect">
            <a:avLst/>
          </a:prstGeom>
          <a:noFill/>
          <a:ln/>
        </p:spPr>
        <p:txBody>
          <a:bodyPr wrap="none" lIns="0" tIns="0" rIns="0" bIns="0" rtlCol="0" anchor="t"/>
          <a:lstStyle/>
          <a:p>
            <a:pPr>
              <a:lnSpc>
                <a:spcPts val="1894"/>
              </a:lnSpc>
            </a:pPr>
            <a:r>
              <a:rPr lang="en-US" sz="1528" dirty="0">
                <a:solidFill>
                  <a:srgbClr val="020202"/>
                </a:solidFill>
                <a:latin typeface="PT Serif" pitchFamily="34" charset="0"/>
                <a:ea typeface="PT Serif" pitchFamily="34" charset="-122"/>
                <a:cs typeface="PT Serif" pitchFamily="34" charset="-120"/>
              </a:rPr>
              <a:t>Dr. Joseph Ryan Smolarz, M.D., M.B.A.</a:t>
            </a:r>
          </a:p>
          <a:p>
            <a:pPr>
              <a:lnSpc>
                <a:spcPts val="1894"/>
              </a:lnSpc>
            </a:pPr>
            <a:r>
              <a:rPr lang="en-US" sz="1600" dirty="0">
                <a:solidFill>
                  <a:srgbClr val="383838"/>
                </a:solidFill>
                <a:latin typeface="DM Sans" pitchFamily="34" charset="0"/>
                <a:ea typeface="DM Sans" pitchFamily="34" charset="-122"/>
                <a:cs typeface="DM Sans" pitchFamily="34" charset="-120"/>
              </a:rPr>
              <a:t>Surgeon | Investor | Speaker</a:t>
            </a:r>
            <a:endParaRPr lang="en-US" sz="1600" dirty="0"/>
          </a:p>
          <a:p>
            <a:pPr>
              <a:lnSpc>
                <a:spcPts val="1894"/>
              </a:lnSpc>
            </a:pPr>
            <a:endParaRPr lang="en-US" sz="1528" dirty="0"/>
          </a:p>
        </p:txBody>
      </p:sp>
      <p:sp>
        <p:nvSpPr>
          <p:cNvPr id="8" name="Text 4"/>
          <p:cNvSpPr/>
          <p:nvPr/>
        </p:nvSpPr>
        <p:spPr>
          <a:xfrm>
            <a:off x="147002" y="5045863"/>
            <a:ext cx="3301935" cy="4683764"/>
          </a:xfrm>
          <a:prstGeom prst="rect">
            <a:avLst/>
          </a:prstGeom>
          <a:noFill/>
          <a:ln/>
        </p:spPr>
        <p:txBody>
          <a:bodyPr wrap="square" lIns="0" tIns="0" rIns="0" bIns="0" rtlCol="0" anchor="t"/>
          <a:lstStyle/>
          <a:p>
            <a:pPr>
              <a:lnSpc>
                <a:spcPts val="1894"/>
              </a:lnSpc>
            </a:pPr>
            <a:r>
              <a:rPr lang="en-US" sz="1161" dirty="0">
                <a:solidFill>
                  <a:srgbClr val="383838"/>
                </a:solidFill>
                <a:latin typeface="DM Sans" pitchFamily="34" charset="0"/>
                <a:ea typeface="DM Sans" pitchFamily="34" charset="-122"/>
                <a:cs typeface="DM Sans" pitchFamily="34" charset="-120"/>
              </a:rPr>
              <a:t>Joseph Ryan Smolarz, MD, MBA is a surgeon-turned entrepreneur, investor, and thought leader in healthcare, real estate, and innovation. As the founder of Beehive Homes Assisted Living of Broken Arrow, Smell Again, Dr. Ryan's and STOR Partners, he also serves as the blockchain lead for SToR Token. With multiple patents and over $30 million in assets under management, Dr. Smolarz blends medical expertise with business acumen to drive impact across industries. A former chief resident at the world's busiest trauma center, he now teaches doctors how to reclaim their time through investing.</a:t>
            </a:r>
          </a:p>
          <a:p>
            <a:pPr>
              <a:lnSpc>
                <a:spcPts val="1894"/>
              </a:lnSpc>
            </a:pPr>
            <a:r>
              <a:rPr lang="en-US" sz="1161" dirty="0">
                <a:solidFill>
                  <a:srgbClr val="383838"/>
                </a:solidFill>
                <a:latin typeface="DM Sans" pitchFamily="34" charset="0"/>
                <a:ea typeface="DM Sans" pitchFamily="34" charset="-122"/>
                <a:cs typeface="DM Sans" pitchFamily="34" charset="-120"/>
              </a:rPr>
              <a:t>Dr. Smolarz is the author of the upcoming book "Heal Thy Wallet" and hosts the Medicine and Money Show. As a sought-after speaker and advisor, he has been featured in Forbes, Yahoo Finance, and Marquis Who's Who.</a:t>
            </a:r>
            <a:endParaRPr lang="en-US" sz="1161" dirty="0"/>
          </a:p>
          <a:p>
            <a:pPr>
              <a:lnSpc>
                <a:spcPts val="1894"/>
              </a:lnSpc>
            </a:pPr>
            <a:endParaRPr lang="en-US" sz="1161" dirty="0"/>
          </a:p>
        </p:txBody>
      </p:sp>
      <p:pic>
        <p:nvPicPr>
          <p:cNvPr id="10" name="Image 2" descr="preencoded.png"/>
          <p:cNvPicPr>
            <a:picLocks noChangeAspect="1"/>
          </p:cNvPicPr>
          <p:nvPr/>
        </p:nvPicPr>
        <p:blipFill>
          <a:blip r:embed="rId5"/>
          <a:stretch>
            <a:fillRect/>
          </a:stretch>
        </p:blipFill>
        <p:spPr>
          <a:xfrm>
            <a:off x="4345077" y="551289"/>
            <a:ext cx="2196591" cy="2363956"/>
          </a:xfrm>
          <a:prstGeom prst="rect">
            <a:avLst/>
          </a:prstGeom>
        </p:spPr>
      </p:pic>
      <p:sp>
        <p:nvSpPr>
          <p:cNvPr id="11" name="Text 6"/>
          <p:cNvSpPr/>
          <p:nvPr/>
        </p:nvSpPr>
        <p:spPr>
          <a:xfrm>
            <a:off x="3747023" y="2622941"/>
            <a:ext cx="1980248" cy="247531"/>
          </a:xfrm>
          <a:prstGeom prst="rect">
            <a:avLst/>
          </a:prstGeom>
          <a:noFill/>
          <a:ln/>
        </p:spPr>
        <p:txBody>
          <a:bodyPr wrap="none" lIns="0" tIns="0" rIns="0" bIns="0" rtlCol="0" anchor="t"/>
          <a:lstStyle/>
          <a:p>
            <a:pPr>
              <a:lnSpc>
                <a:spcPts val="1894"/>
              </a:lnSpc>
            </a:pPr>
            <a:endParaRPr lang="en-US" sz="1528" dirty="0"/>
          </a:p>
        </p:txBody>
      </p:sp>
      <p:sp>
        <p:nvSpPr>
          <p:cNvPr id="12" name="Text 7"/>
          <p:cNvSpPr/>
          <p:nvPr/>
        </p:nvSpPr>
        <p:spPr>
          <a:xfrm>
            <a:off x="3652108" y="2616162"/>
            <a:ext cx="3392700" cy="2862153"/>
          </a:xfrm>
          <a:prstGeom prst="rect">
            <a:avLst/>
          </a:prstGeom>
          <a:noFill/>
          <a:ln/>
        </p:spPr>
        <p:txBody>
          <a:bodyPr wrap="square" lIns="0" tIns="0" rIns="0" bIns="0" rtlCol="0" anchor="t"/>
          <a:lstStyle/>
          <a:p>
            <a:pPr>
              <a:lnSpc>
                <a:spcPts val="1894"/>
              </a:lnSpc>
            </a:pPr>
            <a:r>
              <a:rPr lang="en-US" sz="1200" b="1" dirty="0">
                <a:solidFill>
                  <a:srgbClr val="020202"/>
                </a:solidFill>
                <a:latin typeface="PT Serif" pitchFamily="34" charset="0"/>
                <a:ea typeface="PT Serif" pitchFamily="34" charset="-122"/>
                <a:cs typeface="PT Serif" pitchFamily="34" charset="-120"/>
              </a:rPr>
              <a:t>Testimonials</a:t>
            </a:r>
            <a:endParaRPr lang="en-US" sz="1161" b="1" dirty="0">
              <a:solidFill>
                <a:srgbClr val="383838"/>
              </a:solidFill>
              <a:latin typeface="DM Sans" pitchFamily="34" charset="0"/>
              <a:ea typeface="DM Sans" pitchFamily="34" charset="-122"/>
              <a:cs typeface="DM Sans" pitchFamily="34" charset="-120"/>
            </a:endParaRPr>
          </a:p>
          <a:p>
            <a:pPr>
              <a:lnSpc>
                <a:spcPts val="1894"/>
              </a:lnSpc>
            </a:pPr>
            <a:r>
              <a:rPr lang="en-US" sz="1161" dirty="0">
                <a:solidFill>
                  <a:srgbClr val="383838"/>
                </a:solidFill>
                <a:latin typeface="DM Sans" pitchFamily="34" charset="0"/>
                <a:ea typeface="DM Sans" pitchFamily="34" charset="-122"/>
                <a:cs typeface="DM Sans" pitchFamily="34" charset="-120"/>
              </a:rPr>
              <a:t>"Dr. Joseph Ryan Smolarz's story is transformational—proof that intentional mindset shifts can create massive impact. From accomplished board-certified surgeon to strategic investor and thought leader, he exemplifies the power of purposeful growth and reinvention. His LIFTOFFNOW Framework—especially the shift from consumer to investor—is revolutionary.“</a:t>
            </a:r>
          </a:p>
          <a:p>
            <a:pPr>
              <a:lnSpc>
                <a:spcPts val="1894"/>
              </a:lnSpc>
            </a:pPr>
            <a:r>
              <a:rPr lang="en-US" sz="1161" dirty="0">
                <a:solidFill>
                  <a:srgbClr val="383838"/>
                </a:solidFill>
                <a:latin typeface="DM Sans" pitchFamily="34" charset="0"/>
                <a:ea typeface="DM Sans" pitchFamily="34" charset="-122"/>
                <a:cs typeface="DM Sans" pitchFamily="34" charset="-120"/>
              </a:rPr>
              <a:t>Felix Okoth, PMP®, Keynote Speaker, Author, Executive Leadership Coach</a:t>
            </a:r>
            <a:endParaRPr lang="en-US" sz="1161" dirty="0"/>
          </a:p>
          <a:p>
            <a:pPr>
              <a:lnSpc>
                <a:spcPts val="1894"/>
              </a:lnSpc>
            </a:pPr>
            <a:endParaRPr lang="en-US" sz="1161" dirty="0"/>
          </a:p>
        </p:txBody>
      </p:sp>
      <p:sp>
        <p:nvSpPr>
          <p:cNvPr id="13" name="Shape 8"/>
          <p:cNvSpPr/>
          <p:nvPr/>
        </p:nvSpPr>
        <p:spPr>
          <a:xfrm flipH="1">
            <a:off x="3549181" y="2908377"/>
            <a:ext cx="18288" cy="2501474"/>
          </a:xfrm>
          <a:prstGeom prst="rect">
            <a:avLst/>
          </a:prstGeom>
          <a:solidFill>
            <a:srgbClr val="E04F00"/>
          </a:solidFill>
          <a:ln/>
        </p:spPr>
        <p:txBody>
          <a:bodyPr/>
          <a:lstStyle/>
          <a:p>
            <a:endParaRPr lang="en-US" sz="2200"/>
          </a:p>
        </p:txBody>
      </p:sp>
      <p:sp>
        <p:nvSpPr>
          <p:cNvPr id="14" name="Text 9"/>
          <p:cNvSpPr/>
          <p:nvPr/>
        </p:nvSpPr>
        <p:spPr>
          <a:xfrm>
            <a:off x="3603922" y="5082065"/>
            <a:ext cx="2039724" cy="396251"/>
          </a:xfrm>
          <a:prstGeom prst="rect">
            <a:avLst/>
          </a:prstGeom>
          <a:noFill/>
          <a:ln/>
        </p:spPr>
        <p:txBody>
          <a:bodyPr wrap="none" lIns="0" tIns="0" rIns="0" bIns="0" rtlCol="0" anchor="t"/>
          <a:lstStyle/>
          <a:p>
            <a:pPr>
              <a:lnSpc>
                <a:spcPts val="1894"/>
              </a:lnSpc>
            </a:pPr>
            <a:endParaRPr lang="en-US" sz="1161" dirty="0"/>
          </a:p>
        </p:txBody>
      </p:sp>
      <p:sp>
        <p:nvSpPr>
          <p:cNvPr id="15" name="Text 10"/>
          <p:cNvSpPr/>
          <p:nvPr/>
        </p:nvSpPr>
        <p:spPr>
          <a:xfrm>
            <a:off x="3662230" y="5593905"/>
            <a:ext cx="3372456" cy="1771923"/>
          </a:xfrm>
          <a:prstGeom prst="rect">
            <a:avLst/>
          </a:prstGeom>
          <a:noFill/>
          <a:ln/>
        </p:spPr>
        <p:txBody>
          <a:bodyPr wrap="square" lIns="0" tIns="0" rIns="0" bIns="0" rtlCol="0" anchor="t"/>
          <a:lstStyle/>
          <a:p>
            <a:pPr>
              <a:lnSpc>
                <a:spcPts val="1894"/>
              </a:lnSpc>
            </a:pPr>
            <a:r>
              <a:rPr lang="en-US" sz="1161" dirty="0">
                <a:solidFill>
                  <a:srgbClr val="383838"/>
                </a:solidFill>
                <a:latin typeface="DM Sans" pitchFamily="34" charset="0"/>
                <a:ea typeface="DM Sans" pitchFamily="34" charset="-122"/>
                <a:cs typeface="DM Sans" pitchFamily="34" charset="-120"/>
              </a:rPr>
              <a:t>"Ryan Smolarz was a knowledgeable guest on the Awakened Titans Podcast, where he spoke about Financial Freedom For Doctors. His clear, practical advice and deep understanding of both medicine and money made this episode a must-listen for healthcare professionals.“</a:t>
            </a:r>
          </a:p>
          <a:p>
            <a:pPr>
              <a:lnSpc>
                <a:spcPts val="1894"/>
              </a:lnSpc>
            </a:pPr>
            <a:endParaRPr lang="en-US" sz="1161" dirty="0">
              <a:solidFill>
                <a:srgbClr val="383838"/>
              </a:solidFill>
              <a:latin typeface="DM Sans" pitchFamily="34" charset="0"/>
              <a:ea typeface="DM Sans" pitchFamily="34" charset="-122"/>
              <a:cs typeface="DM Sans" pitchFamily="34" charset="-120"/>
            </a:endParaRPr>
          </a:p>
          <a:p>
            <a:pPr>
              <a:lnSpc>
                <a:spcPts val="1894"/>
              </a:lnSpc>
            </a:pPr>
            <a:endParaRPr lang="en-US" sz="1161" dirty="0">
              <a:solidFill>
                <a:srgbClr val="383838"/>
              </a:solidFill>
              <a:latin typeface="DM Sans" pitchFamily="34" charset="0"/>
              <a:ea typeface="DM Sans" pitchFamily="34" charset="-122"/>
              <a:cs typeface="DM Sans" pitchFamily="34" charset="-120"/>
            </a:endParaRPr>
          </a:p>
          <a:p>
            <a:pPr>
              <a:lnSpc>
                <a:spcPts val="1894"/>
              </a:lnSpc>
            </a:pPr>
            <a:endParaRPr lang="en-US" sz="1161" dirty="0"/>
          </a:p>
        </p:txBody>
      </p:sp>
      <p:sp>
        <p:nvSpPr>
          <p:cNvPr id="16" name="Shape 11"/>
          <p:cNvSpPr/>
          <p:nvPr/>
        </p:nvSpPr>
        <p:spPr>
          <a:xfrm>
            <a:off x="3548321" y="5633771"/>
            <a:ext cx="18288" cy="1565387"/>
          </a:xfrm>
          <a:prstGeom prst="rect">
            <a:avLst/>
          </a:prstGeom>
          <a:solidFill>
            <a:srgbClr val="E04F00"/>
          </a:solidFill>
          <a:ln/>
        </p:spPr>
        <p:txBody>
          <a:bodyPr/>
          <a:lstStyle/>
          <a:p>
            <a:endParaRPr lang="en-US" sz="2200"/>
          </a:p>
        </p:txBody>
      </p:sp>
      <p:sp>
        <p:nvSpPr>
          <p:cNvPr id="18" name="Text 13"/>
          <p:cNvSpPr/>
          <p:nvPr/>
        </p:nvSpPr>
        <p:spPr>
          <a:xfrm>
            <a:off x="3662230" y="7385100"/>
            <a:ext cx="3219437" cy="823795"/>
          </a:xfrm>
          <a:prstGeom prst="rect">
            <a:avLst/>
          </a:prstGeom>
          <a:noFill/>
          <a:ln/>
        </p:spPr>
        <p:txBody>
          <a:bodyPr wrap="square" lIns="0" tIns="0" rIns="0" bIns="0" rtlCol="0" anchor="t"/>
          <a:lstStyle/>
          <a:p>
            <a:pPr>
              <a:lnSpc>
                <a:spcPts val="1894"/>
              </a:lnSpc>
            </a:pPr>
            <a:r>
              <a:rPr lang="en-US" sz="1161" dirty="0">
                <a:solidFill>
                  <a:srgbClr val="383838"/>
                </a:solidFill>
                <a:latin typeface="DM Sans" pitchFamily="34" charset="0"/>
                <a:ea typeface="DM Sans" pitchFamily="34" charset="-122"/>
                <a:cs typeface="DM Sans" pitchFamily="34" charset="-120"/>
              </a:rPr>
              <a:t>"I've known Dr. Ryan Smolarz personally for several years, and we've shared conversations at investment gatherings from Las Vegas to Tampa. Beyond being a trusted friend, Ryan has always impressed me with his disciplined approach, intellectual curiosity, and sharp eye for opportunity."</a:t>
            </a:r>
            <a:endParaRPr lang="en-US" sz="1161" dirty="0"/>
          </a:p>
        </p:txBody>
      </p:sp>
      <p:sp>
        <p:nvSpPr>
          <p:cNvPr id="19" name="Shape 14"/>
          <p:cNvSpPr/>
          <p:nvPr/>
        </p:nvSpPr>
        <p:spPr>
          <a:xfrm>
            <a:off x="3558544" y="7423078"/>
            <a:ext cx="18288" cy="2121614"/>
          </a:xfrm>
          <a:prstGeom prst="rect">
            <a:avLst/>
          </a:prstGeom>
          <a:solidFill>
            <a:srgbClr val="E04F00"/>
          </a:solidFill>
          <a:ln/>
        </p:spPr>
        <p:txBody>
          <a:bodyPr/>
          <a:lstStyle/>
          <a:p>
            <a:endParaRPr lang="en-US" sz="2200"/>
          </a:p>
        </p:txBody>
      </p:sp>
      <p:sp>
        <p:nvSpPr>
          <p:cNvPr id="20" name="Text 15"/>
          <p:cNvSpPr/>
          <p:nvPr/>
        </p:nvSpPr>
        <p:spPr>
          <a:xfrm>
            <a:off x="3635991" y="9118584"/>
            <a:ext cx="3219437" cy="298692"/>
          </a:xfrm>
          <a:prstGeom prst="rect">
            <a:avLst/>
          </a:prstGeom>
          <a:noFill/>
          <a:ln/>
        </p:spPr>
        <p:txBody>
          <a:bodyPr wrap="none" lIns="0" tIns="0" rIns="0" bIns="0" rtlCol="0" anchor="t"/>
          <a:lstStyle/>
          <a:p>
            <a:pPr>
              <a:lnSpc>
                <a:spcPts val="1894"/>
              </a:lnSpc>
            </a:pPr>
            <a:r>
              <a:rPr lang="en-US" sz="1161" dirty="0">
                <a:solidFill>
                  <a:srgbClr val="383838"/>
                </a:solidFill>
                <a:latin typeface="DM Sans" pitchFamily="34" charset="0"/>
                <a:ea typeface="DM Sans" pitchFamily="34" charset="-122"/>
                <a:cs typeface="DM Sans" pitchFamily="34" charset="-120"/>
              </a:rPr>
              <a:t>Des Woodruff, AI &amp; Machine Learning Strategist | </a:t>
            </a:r>
          </a:p>
          <a:p>
            <a:pPr>
              <a:lnSpc>
                <a:spcPts val="1894"/>
              </a:lnSpc>
            </a:pPr>
            <a:r>
              <a:rPr lang="en-US" sz="1161" dirty="0">
                <a:solidFill>
                  <a:srgbClr val="383838"/>
                </a:solidFill>
                <a:latin typeface="DM Sans" pitchFamily="34" charset="0"/>
                <a:ea typeface="DM Sans" pitchFamily="34" charset="-122"/>
                <a:cs typeface="DM Sans" pitchFamily="34" charset="-120"/>
              </a:rPr>
              <a:t>Quantitative Fund Manager</a:t>
            </a:r>
            <a:endParaRPr lang="en-US" sz="1161" dirty="0"/>
          </a:p>
        </p:txBody>
      </p:sp>
      <p:sp>
        <p:nvSpPr>
          <p:cNvPr id="52" name="Text 3"/>
          <p:cNvSpPr/>
          <p:nvPr/>
        </p:nvSpPr>
        <p:spPr>
          <a:xfrm>
            <a:off x="171726" y="5625325"/>
            <a:ext cx="2136605" cy="236255"/>
          </a:xfrm>
          <a:prstGeom prst="rect">
            <a:avLst/>
          </a:prstGeom>
          <a:noFill/>
          <a:ln/>
        </p:spPr>
        <p:txBody>
          <a:bodyPr wrap="none" lIns="0" tIns="0" rIns="0" bIns="0" rtlCol="0" anchor="t"/>
          <a:lstStyle/>
          <a:p>
            <a:pPr>
              <a:lnSpc>
                <a:spcPts val="1894"/>
              </a:lnSpc>
            </a:pPr>
            <a:endParaRPr lang="en-US" sz="1161" dirty="0"/>
          </a:p>
        </p:txBody>
      </p:sp>
      <p:sp>
        <p:nvSpPr>
          <p:cNvPr id="53" name="Text 12"/>
          <p:cNvSpPr/>
          <p:nvPr/>
        </p:nvSpPr>
        <p:spPr>
          <a:xfrm>
            <a:off x="3644392" y="7035100"/>
            <a:ext cx="3372456" cy="220194"/>
          </a:xfrm>
          <a:prstGeom prst="rect">
            <a:avLst/>
          </a:prstGeom>
          <a:noFill/>
          <a:ln/>
        </p:spPr>
        <p:txBody>
          <a:bodyPr wrap="none" lIns="0" tIns="0" rIns="0" bIns="0" rtlCol="0" anchor="t"/>
          <a:lstStyle/>
          <a:p>
            <a:pPr>
              <a:lnSpc>
                <a:spcPts val="1894"/>
              </a:lnSpc>
            </a:pPr>
            <a:r>
              <a:rPr lang="en-US" sz="1161" dirty="0">
                <a:solidFill>
                  <a:srgbClr val="383838"/>
                </a:solidFill>
                <a:latin typeface="DM Sans" pitchFamily="34" charset="0"/>
                <a:ea typeface="DM Sans" pitchFamily="34" charset="-122"/>
                <a:cs typeface="DM Sans" pitchFamily="34" charset="-120"/>
              </a:rPr>
              <a:t>Lily Patrascu, book publisher - </a:t>
            </a:r>
            <a:r>
              <a:rPr lang="en-US" sz="1161" u="sng" dirty="0">
                <a:solidFill>
                  <a:srgbClr val="E04F00"/>
                </a:solidFill>
                <a:latin typeface="DM Sans" pitchFamily="34" charset="0"/>
                <a:ea typeface="DM Sans" pitchFamily="34" charset="-122"/>
                <a:cs typeface="DM Sans" pitchFamily="34" charset="-120"/>
                <a:hlinkClick r:id="rId6">
                  <a:extLst>
                    <a:ext uri="{A12FA001-AC4F-418D-AE19-62706E023703}">
                      <ahyp:hlinkClr xmlns:ahyp="http://schemas.microsoft.com/office/drawing/2018/hyperlinkcolor" val="tx"/>
                    </a:ext>
                  </a:extLst>
                </a:hlinkClick>
              </a:rPr>
              <a:t>www.lily.global</a:t>
            </a:r>
            <a:r>
              <a:rPr lang="en-US" sz="1161" dirty="0">
                <a:solidFill>
                  <a:srgbClr val="383838"/>
                </a:solidFill>
                <a:latin typeface="DM Sans" pitchFamily="34" charset="0"/>
                <a:ea typeface="DM Sans" pitchFamily="34" charset="-122"/>
                <a:cs typeface="DM Sans" pitchFamily="34" charset="-120"/>
              </a:rPr>
              <a:t> </a:t>
            </a:r>
            <a:endParaRPr lang="en-US" sz="11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6"/>
          <p:cNvSpPr/>
          <p:nvPr/>
        </p:nvSpPr>
        <p:spPr>
          <a:xfrm>
            <a:off x="1" y="14776"/>
            <a:ext cx="7030102" cy="4539227"/>
          </a:xfrm>
          <a:prstGeom prst="roundRect">
            <a:avLst>
              <a:gd name="adj" fmla="val 1025"/>
            </a:avLst>
          </a:prstGeom>
          <a:solidFill>
            <a:srgbClr val="F2EEEE"/>
          </a:solidFill>
          <a:ln/>
        </p:spPr>
        <p:txBody>
          <a:bodyPr/>
          <a:lstStyle/>
          <a:p>
            <a:endParaRPr lang="en-US" sz="2200"/>
          </a:p>
        </p:txBody>
      </p:sp>
      <p:sp>
        <p:nvSpPr>
          <p:cNvPr id="22" name="Text 17"/>
          <p:cNvSpPr/>
          <p:nvPr/>
        </p:nvSpPr>
        <p:spPr>
          <a:xfrm>
            <a:off x="487756" y="262740"/>
            <a:ext cx="6431889" cy="4404217"/>
          </a:xfrm>
          <a:prstGeom prst="rect">
            <a:avLst/>
          </a:prstGeom>
          <a:noFill/>
          <a:ln/>
        </p:spPr>
        <p:txBody>
          <a:bodyPr wrap="none" lIns="0" tIns="0" rIns="0" bIns="0" rtlCol="0" anchor="t"/>
          <a:lstStyle/>
          <a:p>
            <a:pPr>
              <a:lnSpc>
                <a:spcPts val="1894"/>
              </a:lnSpc>
            </a:pPr>
            <a:r>
              <a:rPr lang="en-US" sz="1528" b="1" dirty="0">
                <a:solidFill>
                  <a:srgbClr val="383838"/>
                </a:solidFill>
                <a:latin typeface="PT Serif" pitchFamily="34" charset="0"/>
                <a:ea typeface="PT Serif" pitchFamily="34" charset="-122"/>
                <a:cs typeface="PT Serif" pitchFamily="34" charset="-120"/>
              </a:rPr>
              <a:t>Media Reach</a:t>
            </a:r>
          </a:p>
          <a:p>
            <a:pPr>
              <a:lnSpc>
                <a:spcPts val="1894"/>
              </a:lnSpc>
            </a:pPr>
            <a:r>
              <a:rPr lang="en-US" sz="1600" dirty="0">
                <a:solidFill>
                  <a:srgbClr val="383838"/>
                </a:solidFill>
                <a:latin typeface="DM Sans" pitchFamily="34" charset="0"/>
                <a:ea typeface="DM Sans" pitchFamily="34" charset="-122"/>
                <a:cs typeface="DM Sans" pitchFamily="34" charset="-120"/>
              </a:rPr>
              <a:t>Email List: 14K+ </a:t>
            </a:r>
          </a:p>
          <a:p>
            <a:pPr>
              <a:lnSpc>
                <a:spcPts val="1894"/>
              </a:lnSpc>
            </a:pPr>
            <a:r>
              <a:rPr lang="en-US" sz="1600" dirty="0">
                <a:solidFill>
                  <a:srgbClr val="383838"/>
                </a:solidFill>
                <a:latin typeface="DM Sans" pitchFamily="34" charset="0"/>
                <a:ea typeface="DM Sans" pitchFamily="34" charset="-122"/>
                <a:cs typeface="DM Sans" pitchFamily="34" charset="-120"/>
              </a:rPr>
              <a:t>Social Media: 35K+ Reach</a:t>
            </a:r>
          </a:p>
          <a:p>
            <a:pPr>
              <a:lnSpc>
                <a:spcPts val="1894"/>
              </a:lnSpc>
            </a:pPr>
            <a:r>
              <a:rPr lang="en-US" sz="1600" dirty="0">
                <a:solidFill>
                  <a:srgbClr val="383838"/>
                </a:solidFill>
                <a:latin typeface="DM Sans" pitchFamily="34" charset="0"/>
                <a:ea typeface="DM Sans" pitchFamily="34" charset="-122"/>
                <a:cs typeface="DM Sans" pitchFamily="34" charset="-120"/>
              </a:rPr>
              <a:t>Featured on Forbes, Yahoo Finance, and Marquis Who's Who</a:t>
            </a:r>
          </a:p>
          <a:p>
            <a:pPr>
              <a:lnSpc>
                <a:spcPts val="1894"/>
              </a:lnSpc>
            </a:pPr>
            <a:endParaRPr lang="en-US" sz="800" b="1" dirty="0">
              <a:solidFill>
                <a:srgbClr val="383838"/>
              </a:solidFill>
              <a:latin typeface="DM Sans" pitchFamily="34" charset="0"/>
            </a:endParaRPr>
          </a:p>
          <a:p>
            <a:pPr>
              <a:lnSpc>
                <a:spcPts val="1894"/>
              </a:lnSpc>
            </a:pPr>
            <a:r>
              <a:rPr lang="en-US" sz="1600" b="1" dirty="0">
                <a:solidFill>
                  <a:srgbClr val="383838"/>
                </a:solidFill>
                <a:latin typeface="PT Serif" pitchFamily="34" charset="0"/>
                <a:ea typeface="PT Serif" pitchFamily="34" charset="-122"/>
                <a:cs typeface="PT Serif" pitchFamily="34" charset="-120"/>
              </a:rPr>
              <a:t>Professional Statistics</a:t>
            </a:r>
          </a:p>
          <a:p>
            <a:pPr>
              <a:lnSpc>
                <a:spcPts val="1894"/>
              </a:lnSpc>
            </a:pPr>
            <a:r>
              <a:rPr lang="en-US" sz="1600" dirty="0">
                <a:solidFill>
                  <a:srgbClr val="383838"/>
                </a:solidFill>
                <a:latin typeface="DM Sans" pitchFamily="34" charset="0"/>
                <a:ea typeface="DM Sans" pitchFamily="34" charset="-122"/>
                <a:cs typeface="DM Sans" pitchFamily="34" charset="-120"/>
              </a:rPr>
              <a:t>68K+ hours worked in hospitals</a:t>
            </a:r>
          </a:p>
          <a:p>
            <a:pPr>
              <a:lnSpc>
                <a:spcPts val="1894"/>
              </a:lnSpc>
            </a:pPr>
            <a:r>
              <a:rPr lang="en-US" sz="1600" dirty="0">
                <a:solidFill>
                  <a:srgbClr val="383838"/>
                </a:solidFill>
                <a:latin typeface="DM Sans" pitchFamily="34" charset="0"/>
                <a:ea typeface="DM Sans" pitchFamily="34" charset="-122"/>
                <a:cs typeface="DM Sans" pitchFamily="34" charset="-120"/>
              </a:rPr>
              <a:t>10K+ surgeries performed</a:t>
            </a:r>
          </a:p>
          <a:p>
            <a:pPr>
              <a:lnSpc>
                <a:spcPts val="1894"/>
              </a:lnSpc>
            </a:pPr>
            <a:r>
              <a:rPr lang="en-US" sz="1600" dirty="0">
                <a:solidFill>
                  <a:srgbClr val="383838"/>
                </a:solidFill>
                <a:latin typeface="DM Sans" pitchFamily="34" charset="0"/>
                <a:ea typeface="DM Sans" pitchFamily="34" charset="-122"/>
                <a:cs typeface="DM Sans" pitchFamily="34" charset="-120"/>
              </a:rPr>
              <a:t>150K+ patients under his care</a:t>
            </a:r>
          </a:p>
          <a:p>
            <a:pPr>
              <a:lnSpc>
                <a:spcPts val="1894"/>
              </a:lnSpc>
            </a:pPr>
            <a:r>
              <a:rPr lang="en-US" sz="1600" dirty="0">
                <a:solidFill>
                  <a:srgbClr val="383838"/>
                </a:solidFill>
                <a:latin typeface="DM Sans" pitchFamily="34" charset="0"/>
                <a:ea typeface="DM Sans" pitchFamily="34" charset="-122"/>
                <a:cs typeface="DM Sans" pitchFamily="34" charset="-120"/>
              </a:rPr>
              <a:t>30 million+ in assets under management</a:t>
            </a:r>
            <a:endParaRPr lang="en-US" sz="1600" dirty="0"/>
          </a:p>
          <a:p>
            <a:pPr>
              <a:lnSpc>
                <a:spcPts val="1894"/>
              </a:lnSpc>
            </a:pPr>
            <a:r>
              <a:rPr lang="en-US" sz="1600" dirty="0">
                <a:solidFill>
                  <a:srgbClr val="383838"/>
                </a:solidFill>
                <a:latin typeface="DM Sans" pitchFamily="34" charset="0"/>
                <a:ea typeface="DM Sans" pitchFamily="34" charset="-122"/>
                <a:cs typeface="DM Sans" pitchFamily="34" charset="-120"/>
              </a:rPr>
              <a:t>6 Patents published with one patented product on the market</a:t>
            </a:r>
            <a:endParaRPr lang="en-US" sz="1600" dirty="0"/>
          </a:p>
          <a:p>
            <a:pPr>
              <a:lnSpc>
                <a:spcPts val="1894"/>
              </a:lnSpc>
            </a:pPr>
            <a:endParaRPr lang="en-US" sz="800" dirty="0">
              <a:solidFill>
                <a:srgbClr val="383838"/>
              </a:solidFill>
              <a:latin typeface="DM Sans" pitchFamily="34" charset="0"/>
              <a:ea typeface="DM Sans" pitchFamily="34" charset="-122"/>
              <a:cs typeface="DM Sans" pitchFamily="34" charset="-120"/>
            </a:endParaRPr>
          </a:p>
          <a:p>
            <a:pPr>
              <a:lnSpc>
                <a:spcPts val="1894"/>
              </a:lnSpc>
            </a:pPr>
            <a:r>
              <a:rPr lang="en-US" sz="1600" b="1" dirty="0">
                <a:solidFill>
                  <a:srgbClr val="383838"/>
                </a:solidFill>
                <a:latin typeface="PT Serif" pitchFamily="34" charset="0"/>
                <a:ea typeface="PT Serif" pitchFamily="34" charset="-122"/>
                <a:cs typeface="PT Serif" pitchFamily="34" charset="-120"/>
              </a:rPr>
              <a:t>Speaking &amp; Podcast Topics</a:t>
            </a:r>
          </a:p>
          <a:p>
            <a:pPr marL="342900" indent="-342900">
              <a:lnSpc>
                <a:spcPts val="1894"/>
              </a:lnSpc>
              <a:buAutoNum type="arabicPeriod"/>
            </a:pPr>
            <a:r>
              <a:rPr lang="en-US" sz="1600" dirty="0">
                <a:solidFill>
                  <a:srgbClr val="383838"/>
                </a:solidFill>
                <a:latin typeface="DM Sans" pitchFamily="34" charset="0"/>
                <a:ea typeface="DM Sans" pitchFamily="34" charset="-122"/>
                <a:cs typeface="DM Sans" pitchFamily="34" charset="-120"/>
              </a:rPr>
              <a:t>Why is the LIFTOFFNOW system different than other methods?</a:t>
            </a:r>
          </a:p>
          <a:p>
            <a:pPr marL="342900" indent="-342900">
              <a:lnSpc>
                <a:spcPts val="1894"/>
              </a:lnSpc>
              <a:buFontTx/>
              <a:buAutoNum type="arabicPeriod"/>
            </a:pPr>
            <a:r>
              <a:rPr lang="en-US" sz="1600" dirty="0">
                <a:solidFill>
                  <a:srgbClr val="383838"/>
                </a:solidFill>
                <a:latin typeface="DM Sans" pitchFamily="34" charset="0"/>
                <a:ea typeface="DM Sans" pitchFamily="34" charset="-122"/>
                <a:cs typeface="DM Sans" pitchFamily="34" charset="-120"/>
              </a:rPr>
              <a:t>How does learning to invest help patients?</a:t>
            </a:r>
          </a:p>
          <a:p>
            <a:pPr marL="342900" indent="-342900">
              <a:lnSpc>
                <a:spcPts val="1894"/>
              </a:lnSpc>
              <a:buFontTx/>
              <a:buAutoNum type="arabicPeriod"/>
            </a:pPr>
            <a:r>
              <a:rPr lang="en-US" sz="1600" dirty="0">
                <a:solidFill>
                  <a:srgbClr val="383838"/>
                </a:solidFill>
                <a:latin typeface="DM Sans" pitchFamily="34" charset="0"/>
                <a:ea typeface="DM Sans" pitchFamily="34" charset="-122"/>
                <a:cs typeface="DM Sans" pitchFamily="34" charset="-120"/>
              </a:rPr>
              <a:t>Should I care about psychology in investing?</a:t>
            </a:r>
          </a:p>
          <a:p>
            <a:pPr marL="342900" indent="-342900">
              <a:lnSpc>
                <a:spcPts val="1894"/>
              </a:lnSpc>
              <a:buFontTx/>
              <a:buAutoNum type="arabicPeriod"/>
            </a:pPr>
            <a:r>
              <a:rPr lang="en-US" sz="1600" dirty="0">
                <a:solidFill>
                  <a:srgbClr val="383838"/>
                </a:solidFill>
                <a:latin typeface="DM Sans" pitchFamily="34" charset="0"/>
                <a:ea typeface="DM Sans" pitchFamily="34" charset="-122"/>
                <a:cs typeface="DM Sans" pitchFamily="34" charset="-120"/>
              </a:rPr>
              <a:t>Do I need to understand markets?</a:t>
            </a:r>
            <a:endParaRPr lang="en-US" sz="1600" dirty="0"/>
          </a:p>
          <a:p>
            <a:pPr marL="342900" indent="-342900">
              <a:lnSpc>
                <a:spcPts val="1894"/>
              </a:lnSpc>
              <a:buFontTx/>
              <a:buAutoNum type="arabicPeriod"/>
            </a:pPr>
            <a:endParaRPr lang="en-US" sz="1600" dirty="0"/>
          </a:p>
          <a:p>
            <a:pPr marL="342900" indent="-342900">
              <a:lnSpc>
                <a:spcPts val="1894"/>
              </a:lnSpc>
              <a:buFontTx/>
              <a:buAutoNum type="arabicPeriod"/>
            </a:pPr>
            <a:endParaRPr lang="en-US" sz="1600" dirty="0"/>
          </a:p>
          <a:p>
            <a:pPr marL="342900" indent="-342900">
              <a:lnSpc>
                <a:spcPts val="1894"/>
              </a:lnSpc>
              <a:buAutoNum type="arabicPeriod"/>
            </a:pPr>
            <a:endParaRPr lang="en-US" sz="1600" dirty="0"/>
          </a:p>
          <a:p>
            <a:pPr>
              <a:lnSpc>
                <a:spcPts val="1894"/>
              </a:lnSpc>
            </a:pPr>
            <a:endParaRPr lang="en-US" sz="1600" b="1" dirty="0">
              <a:solidFill>
                <a:srgbClr val="383838"/>
              </a:solidFill>
              <a:latin typeface="PT Serif" pitchFamily="34" charset="0"/>
              <a:ea typeface="PT Serif" pitchFamily="34" charset="-122"/>
              <a:cs typeface="PT Serif" pitchFamily="34" charset="-120"/>
            </a:endParaRPr>
          </a:p>
          <a:p>
            <a:pPr>
              <a:lnSpc>
                <a:spcPts val="1894"/>
              </a:lnSpc>
            </a:pPr>
            <a:endParaRPr lang="en-US" sz="1600" b="1" dirty="0"/>
          </a:p>
          <a:p>
            <a:pPr>
              <a:lnSpc>
                <a:spcPts val="1894"/>
              </a:lnSpc>
            </a:pPr>
            <a:endParaRPr lang="en-US" sz="1600" dirty="0">
              <a:solidFill>
                <a:srgbClr val="383838"/>
              </a:solidFill>
              <a:latin typeface="DM Sans" pitchFamily="34" charset="0"/>
              <a:ea typeface="DM Sans" pitchFamily="34" charset="-122"/>
              <a:cs typeface="DM Sans" pitchFamily="34" charset="-120"/>
            </a:endParaRPr>
          </a:p>
          <a:p>
            <a:pPr>
              <a:lnSpc>
                <a:spcPts val="1894"/>
              </a:lnSpc>
            </a:pPr>
            <a:endParaRPr lang="en-US" sz="1600" dirty="0">
              <a:solidFill>
                <a:srgbClr val="383838"/>
              </a:solidFill>
              <a:latin typeface="DM Sans" pitchFamily="34" charset="0"/>
              <a:ea typeface="DM Sans" pitchFamily="34" charset="-122"/>
              <a:cs typeface="DM Sans" pitchFamily="34" charset="-120"/>
            </a:endParaRPr>
          </a:p>
          <a:p>
            <a:pPr>
              <a:lnSpc>
                <a:spcPts val="1894"/>
              </a:lnSpc>
            </a:pPr>
            <a:endParaRPr lang="en-US" sz="1600" dirty="0"/>
          </a:p>
          <a:p>
            <a:pPr>
              <a:lnSpc>
                <a:spcPts val="1894"/>
              </a:lnSpc>
            </a:pPr>
            <a:endParaRPr lang="en-US" sz="1600" dirty="0"/>
          </a:p>
          <a:p>
            <a:pPr>
              <a:lnSpc>
                <a:spcPts val="1894"/>
              </a:lnSpc>
            </a:pPr>
            <a:endParaRPr lang="en-US" sz="1528" dirty="0"/>
          </a:p>
        </p:txBody>
      </p:sp>
      <p:sp>
        <p:nvSpPr>
          <p:cNvPr id="23" name="Text 18"/>
          <p:cNvSpPr/>
          <p:nvPr/>
        </p:nvSpPr>
        <p:spPr>
          <a:xfrm>
            <a:off x="543959" y="1312087"/>
            <a:ext cx="5092356" cy="241419"/>
          </a:xfrm>
          <a:prstGeom prst="rect">
            <a:avLst/>
          </a:prstGeom>
          <a:noFill/>
          <a:ln/>
        </p:spPr>
        <p:txBody>
          <a:bodyPr wrap="none" lIns="0" tIns="0" rIns="0" bIns="0" rtlCol="0" anchor="t"/>
          <a:lstStyle/>
          <a:p>
            <a:pPr>
              <a:lnSpc>
                <a:spcPts val="1894"/>
              </a:lnSpc>
            </a:pPr>
            <a:endParaRPr lang="en-US" sz="1161" dirty="0"/>
          </a:p>
        </p:txBody>
      </p:sp>
      <p:sp>
        <p:nvSpPr>
          <p:cNvPr id="24" name="Text 19"/>
          <p:cNvSpPr/>
          <p:nvPr/>
        </p:nvSpPr>
        <p:spPr>
          <a:xfrm>
            <a:off x="516346" y="1538239"/>
            <a:ext cx="5092356" cy="241419"/>
          </a:xfrm>
          <a:prstGeom prst="rect">
            <a:avLst/>
          </a:prstGeom>
          <a:noFill/>
          <a:ln/>
        </p:spPr>
        <p:txBody>
          <a:bodyPr wrap="none" lIns="0" tIns="0" rIns="0" bIns="0" rtlCol="0" anchor="t"/>
          <a:lstStyle/>
          <a:p>
            <a:pPr>
              <a:lnSpc>
                <a:spcPts val="1894"/>
              </a:lnSpc>
            </a:pPr>
            <a:endParaRPr lang="en-US" sz="1161" dirty="0"/>
          </a:p>
        </p:txBody>
      </p:sp>
      <p:sp>
        <p:nvSpPr>
          <p:cNvPr id="6" name="Text 22">
            <a:extLst>
              <a:ext uri="{FF2B5EF4-FFF2-40B4-BE49-F238E27FC236}">
                <a16:creationId xmlns:a16="http://schemas.microsoft.com/office/drawing/2014/main" id="{DB1FD9B1-702E-3934-3FF9-27614ADA2370}"/>
              </a:ext>
            </a:extLst>
          </p:cNvPr>
          <p:cNvSpPr/>
          <p:nvPr/>
        </p:nvSpPr>
        <p:spPr>
          <a:xfrm>
            <a:off x="285098" y="2547562"/>
            <a:ext cx="1980248" cy="247531"/>
          </a:xfrm>
          <a:prstGeom prst="rect">
            <a:avLst/>
          </a:prstGeom>
          <a:noFill/>
          <a:ln/>
        </p:spPr>
        <p:txBody>
          <a:bodyPr wrap="none" lIns="0" tIns="0" rIns="0" bIns="0" rtlCol="0" anchor="t"/>
          <a:lstStyle/>
          <a:p>
            <a:pPr>
              <a:lnSpc>
                <a:spcPts val="1894"/>
              </a:lnSpc>
            </a:pPr>
            <a:endParaRPr lang="en-US" sz="1528" dirty="0"/>
          </a:p>
        </p:txBody>
      </p:sp>
      <p:sp>
        <p:nvSpPr>
          <p:cNvPr id="7" name="Text 23">
            <a:extLst>
              <a:ext uri="{FF2B5EF4-FFF2-40B4-BE49-F238E27FC236}">
                <a16:creationId xmlns:a16="http://schemas.microsoft.com/office/drawing/2014/main" id="{FBF84460-8DE0-C55B-6007-E76E0D63CCEA}"/>
              </a:ext>
            </a:extLst>
          </p:cNvPr>
          <p:cNvSpPr/>
          <p:nvPr/>
        </p:nvSpPr>
        <p:spPr>
          <a:xfrm>
            <a:off x="285098" y="2885607"/>
            <a:ext cx="5092356" cy="241419"/>
          </a:xfrm>
          <a:prstGeom prst="rect">
            <a:avLst/>
          </a:prstGeom>
          <a:noFill/>
          <a:ln/>
        </p:spPr>
        <p:txBody>
          <a:bodyPr wrap="none" lIns="0" tIns="0" rIns="0" bIns="0" rtlCol="0" anchor="t"/>
          <a:lstStyle/>
          <a:p>
            <a:pPr>
              <a:lnSpc>
                <a:spcPts val="1894"/>
              </a:lnSpc>
            </a:pPr>
            <a:endParaRPr lang="en-US" sz="1161" dirty="0"/>
          </a:p>
        </p:txBody>
      </p:sp>
      <p:sp>
        <p:nvSpPr>
          <p:cNvPr id="8" name="Text 24">
            <a:extLst>
              <a:ext uri="{FF2B5EF4-FFF2-40B4-BE49-F238E27FC236}">
                <a16:creationId xmlns:a16="http://schemas.microsoft.com/office/drawing/2014/main" id="{CC8B6BF4-41F8-85F5-4909-A0B20FC24A8C}"/>
              </a:ext>
            </a:extLst>
          </p:cNvPr>
          <p:cNvSpPr/>
          <p:nvPr/>
        </p:nvSpPr>
        <p:spPr>
          <a:xfrm>
            <a:off x="285098" y="3217539"/>
            <a:ext cx="5092356" cy="241419"/>
          </a:xfrm>
          <a:prstGeom prst="rect">
            <a:avLst/>
          </a:prstGeom>
          <a:noFill/>
          <a:ln/>
        </p:spPr>
        <p:txBody>
          <a:bodyPr wrap="none" lIns="0" tIns="0" rIns="0" bIns="0" rtlCol="0" anchor="t"/>
          <a:lstStyle/>
          <a:p>
            <a:pPr>
              <a:lnSpc>
                <a:spcPts val="1894"/>
              </a:lnSpc>
            </a:pPr>
            <a:endParaRPr lang="en-US" sz="1161" dirty="0"/>
          </a:p>
        </p:txBody>
      </p:sp>
      <p:sp>
        <p:nvSpPr>
          <p:cNvPr id="10" name="Text 25">
            <a:extLst>
              <a:ext uri="{FF2B5EF4-FFF2-40B4-BE49-F238E27FC236}">
                <a16:creationId xmlns:a16="http://schemas.microsoft.com/office/drawing/2014/main" id="{7742BF29-7875-8747-5525-042C82E1EEE4}"/>
              </a:ext>
            </a:extLst>
          </p:cNvPr>
          <p:cNvSpPr/>
          <p:nvPr/>
        </p:nvSpPr>
        <p:spPr>
          <a:xfrm>
            <a:off x="285098" y="3549472"/>
            <a:ext cx="5092356" cy="241419"/>
          </a:xfrm>
          <a:prstGeom prst="rect">
            <a:avLst/>
          </a:prstGeom>
          <a:noFill/>
          <a:ln/>
        </p:spPr>
        <p:txBody>
          <a:bodyPr wrap="none" lIns="0" tIns="0" rIns="0" bIns="0" rtlCol="0" anchor="t"/>
          <a:lstStyle/>
          <a:p>
            <a:pPr>
              <a:lnSpc>
                <a:spcPts val="1894"/>
              </a:lnSpc>
            </a:pPr>
            <a:endParaRPr lang="en-US" sz="1161" dirty="0"/>
          </a:p>
        </p:txBody>
      </p:sp>
      <p:sp>
        <p:nvSpPr>
          <p:cNvPr id="39" name="Text 34"/>
          <p:cNvSpPr/>
          <p:nvPr/>
        </p:nvSpPr>
        <p:spPr>
          <a:xfrm>
            <a:off x="3286383" y="7637524"/>
            <a:ext cx="3879960" cy="879961"/>
          </a:xfrm>
          <a:prstGeom prst="rect">
            <a:avLst/>
          </a:prstGeom>
          <a:noFill/>
          <a:ln/>
        </p:spPr>
        <p:txBody>
          <a:bodyPr wrap="none" lIns="0" tIns="0" rIns="0" bIns="0" rtlCol="0" anchor="t"/>
          <a:lstStyle/>
          <a:p>
            <a:pPr>
              <a:lnSpc>
                <a:spcPts val="1894"/>
              </a:lnSpc>
            </a:pPr>
            <a:r>
              <a:rPr lang="en-US" sz="1400" dirty="0">
                <a:solidFill>
                  <a:srgbClr val="383838"/>
                </a:solidFill>
                <a:latin typeface="DM Sans" pitchFamily="34" charset="0"/>
                <a:ea typeface="DM Sans" pitchFamily="34" charset="-122"/>
                <a:cs typeface="DM Sans" pitchFamily="34" charset="-120"/>
              </a:rPr>
              <a:t>"Money doesn't buy happiness, but it sure does </a:t>
            </a:r>
          </a:p>
          <a:p>
            <a:pPr>
              <a:lnSpc>
                <a:spcPts val="1894"/>
              </a:lnSpc>
            </a:pPr>
            <a:r>
              <a:rPr lang="en-US" sz="1400" dirty="0">
                <a:solidFill>
                  <a:srgbClr val="383838"/>
                </a:solidFill>
                <a:latin typeface="DM Sans" pitchFamily="34" charset="0"/>
                <a:ea typeface="DM Sans" pitchFamily="34" charset="-122"/>
                <a:cs typeface="DM Sans" pitchFamily="34" charset="-120"/>
              </a:rPr>
              <a:t>make a lot of problems go away." </a:t>
            </a:r>
          </a:p>
          <a:p>
            <a:pPr marL="171450" indent="-171450">
              <a:lnSpc>
                <a:spcPts val="1894"/>
              </a:lnSpc>
              <a:buFontTx/>
              <a:buChar char="-"/>
            </a:pPr>
            <a:r>
              <a:rPr lang="en-US" sz="1400" dirty="0">
                <a:solidFill>
                  <a:srgbClr val="383838"/>
                </a:solidFill>
                <a:latin typeface="DM Sans" pitchFamily="34" charset="0"/>
                <a:ea typeface="DM Sans" pitchFamily="34" charset="-122"/>
                <a:cs typeface="DM Sans" pitchFamily="34" charset="-120"/>
              </a:rPr>
              <a:t>J. Ryan Smolarz, M.D., M.B.A</a:t>
            </a:r>
          </a:p>
          <a:p>
            <a:pPr marL="171450" indent="-171450">
              <a:lnSpc>
                <a:spcPts val="1894"/>
              </a:lnSpc>
              <a:buFontTx/>
              <a:buChar char="-"/>
            </a:pPr>
            <a:endParaRPr lang="en-US" sz="800" dirty="0">
              <a:solidFill>
                <a:srgbClr val="383838"/>
              </a:solidFill>
              <a:latin typeface="DM Sans" pitchFamily="34" charset="0"/>
              <a:ea typeface="DM Sans" pitchFamily="34" charset="-122"/>
              <a:cs typeface="DM Sans" pitchFamily="34" charset="-120"/>
            </a:endParaRPr>
          </a:p>
          <a:p>
            <a:pPr marL="171450" indent="-171450">
              <a:lnSpc>
                <a:spcPts val="1894"/>
              </a:lnSpc>
              <a:buFontTx/>
              <a:buChar char="-"/>
            </a:pPr>
            <a:endParaRPr lang="en-US" sz="1161" dirty="0"/>
          </a:p>
        </p:txBody>
      </p:sp>
      <p:sp>
        <p:nvSpPr>
          <p:cNvPr id="43" name="Text 37"/>
          <p:cNvSpPr/>
          <p:nvPr/>
        </p:nvSpPr>
        <p:spPr>
          <a:xfrm>
            <a:off x="184865" y="6425335"/>
            <a:ext cx="1649329" cy="208849"/>
          </a:xfrm>
          <a:prstGeom prst="rect">
            <a:avLst/>
          </a:prstGeom>
          <a:noFill/>
          <a:ln/>
        </p:spPr>
        <p:txBody>
          <a:bodyPr wrap="none" lIns="0" tIns="0" rIns="0" bIns="0" rtlCol="0" anchor="t"/>
          <a:lstStyle/>
          <a:p>
            <a:pPr>
              <a:lnSpc>
                <a:spcPts val="1894"/>
              </a:lnSpc>
            </a:pPr>
            <a:r>
              <a:rPr lang="en-US" sz="1400" b="1" dirty="0">
                <a:solidFill>
                  <a:srgbClr val="020202"/>
                </a:solidFill>
                <a:latin typeface="PT Serif" pitchFamily="34" charset="0"/>
                <a:ea typeface="PT Serif" pitchFamily="34" charset="-122"/>
                <a:cs typeface="PT Serif" pitchFamily="34" charset="-120"/>
              </a:rPr>
              <a:t>Contact Information</a:t>
            </a:r>
          </a:p>
          <a:p>
            <a:pPr>
              <a:lnSpc>
                <a:spcPts val="1894"/>
              </a:lnSpc>
            </a:pPr>
            <a:r>
              <a:rPr lang="en-US" sz="1400" dirty="0">
                <a:solidFill>
                  <a:srgbClr val="020202"/>
                </a:solidFill>
                <a:latin typeface="PT Serif" pitchFamily="34" charset="0"/>
                <a:ea typeface="PT Serif" pitchFamily="34" charset="-122"/>
                <a:cs typeface="PT Serif" pitchFamily="34" charset="-120"/>
              </a:rPr>
              <a:t>FOR SPEAKING/PODCAST </a:t>
            </a:r>
          </a:p>
          <a:p>
            <a:pPr>
              <a:lnSpc>
                <a:spcPts val="1894"/>
              </a:lnSpc>
            </a:pPr>
            <a:r>
              <a:rPr lang="en-US" sz="1400" dirty="0">
                <a:solidFill>
                  <a:srgbClr val="020202"/>
                </a:solidFill>
                <a:latin typeface="PT Serif" pitchFamily="34" charset="0"/>
                <a:ea typeface="PT Serif" pitchFamily="34" charset="-122"/>
                <a:cs typeface="PT Serif" pitchFamily="34" charset="-120"/>
              </a:rPr>
              <a:t>REQUESTS: </a:t>
            </a:r>
          </a:p>
          <a:p>
            <a:pPr>
              <a:lnSpc>
                <a:spcPts val="1894"/>
              </a:lnSpc>
            </a:pPr>
            <a:r>
              <a:rPr lang="en-US" sz="1400" u="sng" dirty="0">
                <a:solidFill>
                  <a:srgbClr val="E04F00"/>
                </a:solidFill>
                <a:latin typeface="PT Serif" pitchFamily="34" charset="0"/>
                <a:ea typeface="PT Serif" pitchFamily="34" charset="-122"/>
                <a:cs typeface="PT Serif" pitchFamily="34" charset="-120"/>
                <a:hlinkClick r:id="rId2">
                  <a:extLst>
                    <a:ext uri="{A12FA001-AC4F-418D-AE19-62706E023703}">
                      <ahyp:hlinkClr xmlns:ahyp="http://schemas.microsoft.com/office/drawing/2018/hyperlinkcolor" val="tx"/>
                    </a:ext>
                  </a:extLst>
                </a:hlinkClick>
              </a:rPr>
              <a:t>rsmolarz@medmoney.com</a:t>
            </a:r>
            <a:endParaRPr lang="en-US" sz="1400" u="sng" dirty="0">
              <a:solidFill>
                <a:srgbClr val="E04F00"/>
              </a:solidFill>
              <a:latin typeface="PT Serif" pitchFamily="34" charset="0"/>
              <a:ea typeface="PT Serif" pitchFamily="34" charset="-122"/>
              <a:cs typeface="PT Serif" pitchFamily="34" charset="-120"/>
            </a:endParaRPr>
          </a:p>
          <a:p>
            <a:pPr>
              <a:lnSpc>
                <a:spcPts val="1894"/>
              </a:lnSpc>
            </a:pPr>
            <a:r>
              <a:rPr lang="en-US" sz="1400" dirty="0">
                <a:solidFill>
                  <a:srgbClr val="020202"/>
                </a:solidFill>
                <a:latin typeface="PT Serif" pitchFamily="34" charset="0"/>
                <a:ea typeface="PT Serif" pitchFamily="34" charset="-122"/>
                <a:cs typeface="PT Serif" pitchFamily="34" charset="-120"/>
              </a:rPr>
              <a:t>FOR INVESTMENT INQUIRIES: </a:t>
            </a:r>
          </a:p>
          <a:p>
            <a:pPr>
              <a:lnSpc>
                <a:spcPts val="1894"/>
              </a:lnSpc>
            </a:pPr>
            <a:r>
              <a:rPr lang="en-US" sz="1400" u="sng" dirty="0">
                <a:solidFill>
                  <a:srgbClr val="E04F00"/>
                </a:solidFill>
                <a:latin typeface="PT Serif" pitchFamily="34" charset="0"/>
                <a:ea typeface="PT Serif" pitchFamily="34" charset="-122"/>
                <a:cs typeface="PT Serif" pitchFamily="34" charset="-120"/>
                <a:hlinkClick r:id="rId3">
                  <a:extLst>
                    <a:ext uri="{A12FA001-AC4F-418D-AE19-62706E023703}">
                      <ahyp:hlinkClr xmlns:ahyp="http://schemas.microsoft.com/office/drawing/2018/hyperlinkcolor" val="tx"/>
                    </a:ext>
                  </a:extLst>
                </a:hlinkClick>
              </a:rPr>
              <a:t>info@storpartners.com</a:t>
            </a:r>
            <a:endParaRPr lang="en-US" sz="1400" u="sng" dirty="0">
              <a:solidFill>
                <a:srgbClr val="E04F00"/>
              </a:solidFill>
              <a:latin typeface="PT Serif" pitchFamily="34" charset="0"/>
              <a:ea typeface="PT Serif" pitchFamily="34" charset="-122"/>
              <a:cs typeface="PT Serif" pitchFamily="34" charset="-120"/>
            </a:endParaRPr>
          </a:p>
          <a:p>
            <a:pPr>
              <a:lnSpc>
                <a:spcPts val="1894"/>
              </a:lnSpc>
            </a:pPr>
            <a:r>
              <a:rPr lang="en-US" sz="1400" dirty="0">
                <a:solidFill>
                  <a:srgbClr val="020202"/>
                </a:solidFill>
                <a:latin typeface="PT Serif" pitchFamily="34" charset="0"/>
                <a:ea typeface="PT Serif" pitchFamily="34" charset="-122"/>
                <a:cs typeface="PT Serif" pitchFamily="34" charset="-120"/>
              </a:rPr>
              <a:t>FOR ALL GENERAL INQUIRIES: </a:t>
            </a:r>
          </a:p>
          <a:p>
            <a:pPr>
              <a:lnSpc>
                <a:spcPts val="1894"/>
              </a:lnSpc>
            </a:pPr>
            <a:r>
              <a:rPr lang="en-US" sz="1400" u="sng" dirty="0">
                <a:solidFill>
                  <a:srgbClr val="E04F00"/>
                </a:solidFill>
                <a:latin typeface="PT Serif" pitchFamily="34" charset="0"/>
                <a:ea typeface="PT Serif" pitchFamily="34" charset="-122"/>
                <a:cs typeface="PT Serif" pitchFamily="34" charset="-120"/>
                <a:hlinkClick r:id="rId4">
                  <a:extLst>
                    <a:ext uri="{A12FA001-AC4F-418D-AE19-62706E023703}">
                      <ahyp:hlinkClr xmlns:ahyp="http://schemas.microsoft.com/office/drawing/2018/hyperlinkcolor" val="tx"/>
                    </a:ext>
                  </a:extLst>
                </a:hlinkClick>
              </a:rPr>
              <a:t>rsmolarz@rsmolarz.com</a:t>
            </a:r>
            <a:endParaRPr lang="en-US" sz="1400" dirty="0"/>
          </a:p>
          <a:p>
            <a:pPr>
              <a:lnSpc>
                <a:spcPts val="1894"/>
              </a:lnSpc>
            </a:pPr>
            <a:endParaRPr lang="en-US" sz="1528" dirty="0"/>
          </a:p>
          <a:p>
            <a:pPr>
              <a:lnSpc>
                <a:spcPts val="1894"/>
              </a:lnSpc>
            </a:pPr>
            <a:endParaRPr lang="en-US" sz="1528" dirty="0"/>
          </a:p>
          <a:p>
            <a:pPr>
              <a:lnSpc>
                <a:spcPts val="1894"/>
              </a:lnSpc>
            </a:pPr>
            <a:endParaRPr lang="en-US" sz="1528" dirty="0"/>
          </a:p>
        </p:txBody>
      </p:sp>
      <p:sp>
        <p:nvSpPr>
          <p:cNvPr id="44" name="Text 38"/>
          <p:cNvSpPr/>
          <p:nvPr/>
        </p:nvSpPr>
        <p:spPr>
          <a:xfrm>
            <a:off x="285098" y="6499124"/>
            <a:ext cx="5249176" cy="208849"/>
          </a:xfrm>
          <a:prstGeom prst="rect">
            <a:avLst/>
          </a:prstGeom>
          <a:noFill/>
          <a:ln/>
        </p:spPr>
        <p:txBody>
          <a:bodyPr wrap="none" lIns="0" tIns="0" rIns="0" bIns="0" rtlCol="0" anchor="t"/>
          <a:lstStyle/>
          <a:p>
            <a:pPr>
              <a:lnSpc>
                <a:spcPts val="1894"/>
              </a:lnSpc>
            </a:pPr>
            <a:endParaRPr lang="en-US" sz="1528" dirty="0"/>
          </a:p>
        </p:txBody>
      </p:sp>
      <p:sp>
        <p:nvSpPr>
          <p:cNvPr id="45" name="Text 39"/>
          <p:cNvSpPr/>
          <p:nvPr/>
        </p:nvSpPr>
        <p:spPr>
          <a:xfrm>
            <a:off x="929810" y="7603032"/>
            <a:ext cx="3624425" cy="208849"/>
          </a:xfrm>
          <a:prstGeom prst="rect">
            <a:avLst/>
          </a:prstGeom>
          <a:noFill/>
          <a:ln/>
        </p:spPr>
        <p:txBody>
          <a:bodyPr wrap="none" lIns="0" tIns="0" rIns="0" bIns="0" rtlCol="0" anchor="t"/>
          <a:lstStyle/>
          <a:p>
            <a:pPr>
              <a:lnSpc>
                <a:spcPts val="1894"/>
              </a:lnSpc>
            </a:pPr>
            <a:endParaRPr lang="en-US" sz="1528" dirty="0"/>
          </a:p>
        </p:txBody>
      </p:sp>
      <p:sp>
        <p:nvSpPr>
          <p:cNvPr id="46" name="Text 40"/>
          <p:cNvSpPr/>
          <p:nvPr/>
        </p:nvSpPr>
        <p:spPr>
          <a:xfrm>
            <a:off x="359527" y="8001323"/>
            <a:ext cx="4317732" cy="208849"/>
          </a:xfrm>
          <a:prstGeom prst="rect">
            <a:avLst/>
          </a:prstGeom>
          <a:noFill/>
          <a:ln/>
        </p:spPr>
        <p:txBody>
          <a:bodyPr wrap="none" lIns="0" tIns="0" rIns="0" bIns="0" rtlCol="0" anchor="t"/>
          <a:lstStyle/>
          <a:p>
            <a:pPr>
              <a:lnSpc>
                <a:spcPts val="1894"/>
              </a:lnSpc>
            </a:pPr>
            <a:endParaRPr lang="en-US" sz="1528" dirty="0"/>
          </a:p>
        </p:txBody>
      </p:sp>
      <p:sp>
        <p:nvSpPr>
          <p:cNvPr id="47" name="Text 41"/>
          <p:cNvSpPr/>
          <p:nvPr/>
        </p:nvSpPr>
        <p:spPr>
          <a:xfrm>
            <a:off x="208520" y="8500843"/>
            <a:ext cx="6711125" cy="814771"/>
          </a:xfrm>
          <a:prstGeom prst="rect">
            <a:avLst/>
          </a:prstGeom>
          <a:noFill/>
          <a:ln/>
        </p:spPr>
        <p:txBody>
          <a:bodyPr wrap="square" lIns="0" tIns="0" rIns="0" bIns="0" rtlCol="0" anchor="t"/>
          <a:lstStyle/>
          <a:p>
            <a:pPr>
              <a:lnSpc>
                <a:spcPts val="1894"/>
              </a:lnSpc>
            </a:pPr>
            <a:r>
              <a:rPr lang="en-US" sz="1200" dirty="0">
                <a:solidFill>
                  <a:srgbClr val="383838"/>
                </a:solidFill>
                <a:latin typeface="DM Sans" pitchFamily="34" charset="0"/>
                <a:ea typeface="DM Sans" pitchFamily="34" charset="-122"/>
                <a:cs typeface="DM Sans" pitchFamily="34" charset="-120"/>
              </a:rPr>
              <a:t>Tech Info: Ryan will do his best to be stationary for this interview in his home studio prepared with front lighting, live video, audio headset, high quality microphone and sound equipment. But he has an intense travel schedule and sometimes has to do interviews from the road or his hotel room. Please let him know if you have any special requirements.</a:t>
            </a:r>
            <a:endParaRPr lang="en-US" sz="1200" dirty="0"/>
          </a:p>
        </p:txBody>
      </p:sp>
      <p:pic>
        <p:nvPicPr>
          <p:cNvPr id="16" name="Image 3" descr="preencoded.png">
            <a:extLst>
              <a:ext uri="{FF2B5EF4-FFF2-40B4-BE49-F238E27FC236}">
                <a16:creationId xmlns:a16="http://schemas.microsoft.com/office/drawing/2014/main" id="{FFEA9395-6238-22F5-AFD5-2990C749567B}"/>
              </a:ext>
            </a:extLst>
          </p:cNvPr>
          <p:cNvPicPr>
            <a:picLocks noChangeAspect="1"/>
          </p:cNvPicPr>
          <p:nvPr/>
        </p:nvPicPr>
        <p:blipFill>
          <a:blip r:embed="rId5"/>
          <a:srcRect l="12615" t="5424" r="24909" b="-291"/>
          <a:stretch>
            <a:fillRect/>
          </a:stretch>
        </p:blipFill>
        <p:spPr>
          <a:xfrm>
            <a:off x="392989" y="4757470"/>
            <a:ext cx="1369960" cy="1657957"/>
          </a:xfrm>
          <a:prstGeom prst="rect">
            <a:avLst/>
          </a:prstGeom>
        </p:spPr>
      </p:pic>
      <p:sp>
        <p:nvSpPr>
          <p:cNvPr id="17" name="Text 35">
            <a:extLst>
              <a:ext uri="{FF2B5EF4-FFF2-40B4-BE49-F238E27FC236}">
                <a16:creationId xmlns:a16="http://schemas.microsoft.com/office/drawing/2014/main" id="{04C5F040-5F31-1A33-9B62-A1195D2D324E}"/>
              </a:ext>
            </a:extLst>
          </p:cNvPr>
          <p:cNvSpPr/>
          <p:nvPr/>
        </p:nvSpPr>
        <p:spPr>
          <a:xfrm>
            <a:off x="1834194" y="5132101"/>
            <a:ext cx="1309698" cy="855409"/>
          </a:xfrm>
          <a:prstGeom prst="rect">
            <a:avLst/>
          </a:prstGeom>
          <a:noFill/>
          <a:ln/>
        </p:spPr>
        <p:txBody>
          <a:bodyPr wrap="none" lIns="0" tIns="0" rIns="0" bIns="0" rtlCol="0" anchor="t"/>
          <a:lstStyle/>
          <a:p>
            <a:pPr>
              <a:lnSpc>
                <a:spcPts val="1894"/>
              </a:lnSpc>
            </a:pPr>
            <a:r>
              <a:rPr lang="en-US" sz="1528" dirty="0">
                <a:solidFill>
                  <a:srgbClr val="020202"/>
                </a:solidFill>
                <a:latin typeface="PT Serif" pitchFamily="34" charset="0"/>
                <a:ea typeface="PT Serif" pitchFamily="34" charset="-122"/>
                <a:cs typeface="PT Serif" pitchFamily="34" charset="-120"/>
              </a:rPr>
              <a:t>The Medicine</a:t>
            </a:r>
          </a:p>
          <a:p>
            <a:pPr>
              <a:lnSpc>
                <a:spcPts val="1894"/>
              </a:lnSpc>
            </a:pPr>
            <a:r>
              <a:rPr lang="en-US" sz="1528" dirty="0">
                <a:solidFill>
                  <a:srgbClr val="020202"/>
                </a:solidFill>
                <a:latin typeface="PT Serif" pitchFamily="34" charset="0"/>
                <a:ea typeface="PT Serif" pitchFamily="34" charset="-122"/>
                <a:cs typeface="PT Serif" pitchFamily="34" charset="-120"/>
              </a:rPr>
              <a:t> and </a:t>
            </a:r>
          </a:p>
          <a:p>
            <a:pPr>
              <a:lnSpc>
                <a:spcPts val="1894"/>
              </a:lnSpc>
            </a:pPr>
            <a:r>
              <a:rPr lang="en-US" sz="1528" dirty="0">
                <a:solidFill>
                  <a:srgbClr val="020202"/>
                </a:solidFill>
                <a:latin typeface="PT Serif" pitchFamily="34" charset="0"/>
                <a:ea typeface="PT Serif" pitchFamily="34" charset="-122"/>
                <a:cs typeface="PT Serif" pitchFamily="34" charset="-120"/>
              </a:rPr>
              <a:t>Money Show</a:t>
            </a:r>
            <a:endParaRPr lang="en-US" sz="1528" dirty="0"/>
          </a:p>
        </p:txBody>
      </p:sp>
      <p:sp>
        <p:nvSpPr>
          <p:cNvPr id="18" name="Text 36">
            <a:extLst>
              <a:ext uri="{FF2B5EF4-FFF2-40B4-BE49-F238E27FC236}">
                <a16:creationId xmlns:a16="http://schemas.microsoft.com/office/drawing/2014/main" id="{7A0776C9-DC98-9EA7-9DE1-1B543787DD35}"/>
              </a:ext>
            </a:extLst>
          </p:cNvPr>
          <p:cNvSpPr/>
          <p:nvPr/>
        </p:nvSpPr>
        <p:spPr>
          <a:xfrm>
            <a:off x="3286383" y="4984287"/>
            <a:ext cx="3894479" cy="1758178"/>
          </a:xfrm>
          <a:prstGeom prst="rect">
            <a:avLst/>
          </a:prstGeom>
          <a:noFill/>
          <a:ln/>
        </p:spPr>
        <p:txBody>
          <a:bodyPr wrap="square" lIns="0" tIns="0" rIns="0" bIns="0" rtlCol="0" anchor="t"/>
          <a:lstStyle/>
          <a:p>
            <a:pPr>
              <a:lnSpc>
                <a:spcPts val="1894"/>
              </a:lnSpc>
            </a:pPr>
            <a:r>
              <a:rPr lang="en-US" sz="1400" dirty="0">
                <a:solidFill>
                  <a:srgbClr val="383838"/>
                </a:solidFill>
                <a:latin typeface="DM Sans" pitchFamily="34" charset="0"/>
                <a:ea typeface="DM Sans" pitchFamily="34" charset="-122"/>
                <a:cs typeface="DM Sans" pitchFamily="34" charset="-120"/>
              </a:rPr>
              <a:t>This show is for doctors, investors, entrepreneurs, and anyone seeking to combine the power of medicine and money. You'll learn proven strategies and tactics to maximize your wealth and influence by understanding the intersection of healthcare and investing. Each episode is hosted by Joseph Ryan Smolarz, a leading figure in healthcare entrepreneurship, and his team, as they share expert insights and practical advice on navigating both fields.</a:t>
            </a:r>
            <a:endParaRPr lang="en-US" sz="1400" dirty="0"/>
          </a:p>
        </p:txBody>
      </p:sp>
      <p:sp>
        <p:nvSpPr>
          <p:cNvPr id="19" name="Shape 43">
            <a:extLst>
              <a:ext uri="{FF2B5EF4-FFF2-40B4-BE49-F238E27FC236}">
                <a16:creationId xmlns:a16="http://schemas.microsoft.com/office/drawing/2014/main" id="{B6AD69E7-636E-F12F-A1F7-DF8047FC877C}"/>
              </a:ext>
            </a:extLst>
          </p:cNvPr>
          <p:cNvSpPr/>
          <p:nvPr/>
        </p:nvSpPr>
        <p:spPr>
          <a:xfrm>
            <a:off x="5515678" y="7696062"/>
            <a:ext cx="241274" cy="241274"/>
          </a:xfrm>
          <a:prstGeom prst="roundRect">
            <a:avLst>
              <a:gd name="adj" fmla="val 46316148"/>
            </a:avLst>
          </a:prstGeom>
          <a:noFill/>
          <a:ln w="7620">
            <a:solidFill>
              <a:srgbClr val="FFFFFF"/>
            </a:solidFill>
            <a:prstDash val="solid"/>
          </a:ln>
        </p:spPr>
        <p:txBody>
          <a:bodyPr/>
          <a:lstStyle/>
          <a:p>
            <a:endParaRPr lang="en-US" sz="2200"/>
          </a:p>
        </p:txBody>
      </p:sp>
      <p:sp>
        <p:nvSpPr>
          <p:cNvPr id="42" name="Text 20">
            <a:extLst>
              <a:ext uri="{FF2B5EF4-FFF2-40B4-BE49-F238E27FC236}">
                <a16:creationId xmlns:a16="http://schemas.microsoft.com/office/drawing/2014/main" id="{DAF504AB-BC32-87AE-0423-03E4DC065F70}"/>
              </a:ext>
            </a:extLst>
          </p:cNvPr>
          <p:cNvSpPr/>
          <p:nvPr/>
        </p:nvSpPr>
        <p:spPr>
          <a:xfrm>
            <a:off x="640157" y="1927069"/>
            <a:ext cx="5092356" cy="241419"/>
          </a:xfrm>
          <a:prstGeom prst="rect">
            <a:avLst/>
          </a:prstGeom>
          <a:noFill/>
          <a:ln/>
        </p:spPr>
        <p:txBody>
          <a:bodyPr wrap="none" lIns="0" tIns="0" rIns="0" bIns="0" rtlCol="0" anchor="t"/>
          <a:lstStyle/>
          <a:p>
            <a:pPr>
              <a:lnSpc>
                <a:spcPts val="1894"/>
              </a:lnSpc>
            </a:pPr>
            <a:endParaRPr lang="en-US" sz="1161" dirty="0"/>
          </a:p>
        </p:txBody>
      </p:sp>
      <p:sp>
        <p:nvSpPr>
          <p:cNvPr id="49" name="Rectangle: Rounded Corners 48">
            <a:extLst>
              <a:ext uri="{FF2B5EF4-FFF2-40B4-BE49-F238E27FC236}">
                <a16:creationId xmlns:a16="http://schemas.microsoft.com/office/drawing/2014/main" id="{6F9926F5-EA88-D7BA-A639-614AA0D8AC88}"/>
              </a:ext>
            </a:extLst>
          </p:cNvPr>
          <p:cNvSpPr/>
          <p:nvPr/>
        </p:nvSpPr>
        <p:spPr>
          <a:xfrm>
            <a:off x="355976" y="140063"/>
            <a:ext cx="6411714" cy="120873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99299AAD-F6A8-4CC8-8EB6-6D24431EFD78}"/>
              </a:ext>
            </a:extLst>
          </p:cNvPr>
          <p:cNvSpPr/>
          <p:nvPr/>
        </p:nvSpPr>
        <p:spPr>
          <a:xfrm>
            <a:off x="359527" y="1432796"/>
            <a:ext cx="6411714" cy="151011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07F52525-341E-DB47-1193-8127F5729EC6}"/>
              </a:ext>
            </a:extLst>
          </p:cNvPr>
          <p:cNvSpPr/>
          <p:nvPr/>
        </p:nvSpPr>
        <p:spPr>
          <a:xfrm>
            <a:off x="355976" y="3047575"/>
            <a:ext cx="6416212" cy="13972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7DFFF52-A9F3-7731-1B1A-95ADC6FB4A3C}"/>
              </a:ext>
            </a:extLst>
          </p:cNvPr>
          <p:cNvSpPr txBox="1"/>
          <p:nvPr/>
        </p:nvSpPr>
        <p:spPr>
          <a:xfrm>
            <a:off x="161649" y="9515546"/>
            <a:ext cx="7084101" cy="325987"/>
          </a:xfrm>
          <a:prstGeom prst="rect">
            <a:avLst/>
          </a:prstGeom>
          <a:noFill/>
        </p:spPr>
        <p:txBody>
          <a:bodyPr wrap="square">
            <a:spAutoFit/>
          </a:bodyPr>
          <a:lstStyle/>
          <a:p>
            <a:pPr>
              <a:lnSpc>
                <a:spcPts val="1894"/>
              </a:lnSpc>
            </a:pPr>
            <a:r>
              <a:rPr lang="en-US" sz="1400" dirty="0">
                <a:solidFill>
                  <a:srgbClr val="383838"/>
                </a:solidFill>
                <a:latin typeface="DM Sans" pitchFamily="34" charset="0"/>
                <a:ea typeface="DM Sans" pitchFamily="34" charset="-122"/>
                <a:cs typeface="DM Sans" pitchFamily="34" charset="-120"/>
              </a:rPr>
              <a:t>"I hope to have the opportunity to meet you and provide value to your community."</a:t>
            </a:r>
            <a:endParaRPr lang="en-US" sz="1400" dirty="0"/>
          </a:p>
        </p:txBody>
      </p:sp>
    </p:spTree>
    <p:extLst>
      <p:ext uri="{BB962C8B-B14F-4D97-AF65-F5344CB8AC3E}">
        <p14:creationId xmlns:p14="http://schemas.microsoft.com/office/powerpoint/2010/main" val="2191195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693</Words>
  <Application>Microsoft Office PowerPoint</Application>
  <PresentationFormat>Custom</PresentationFormat>
  <Paragraphs>58</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DM Sans</vt:lpstr>
      <vt:lpstr>PT Serif</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Virgin Islands Ear Nose &amp; Throat</dc:creator>
  <cp:lastModifiedBy>Virgin Islands Ear Nose &amp; Throat</cp:lastModifiedBy>
  <cp:revision>1</cp:revision>
  <dcterms:created xsi:type="dcterms:W3CDTF">2025-06-15T17:17:46Z</dcterms:created>
  <dcterms:modified xsi:type="dcterms:W3CDTF">2025-06-15T18:11:39Z</dcterms:modified>
</cp:coreProperties>
</file>